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03" r:id="rId7"/>
    <p:sldId id="304" r:id="rId8"/>
    <p:sldId id="305" r:id="rId9"/>
    <p:sldId id="306" r:id="rId10"/>
    <p:sldId id="310" r:id="rId11"/>
    <p:sldId id="311" r:id="rId12"/>
    <p:sldId id="312" r:id="rId13"/>
    <p:sldId id="313" r:id="rId14"/>
    <p:sldId id="259" r:id="rId15"/>
    <p:sldId id="262" r:id="rId16"/>
    <p:sldId id="264" r:id="rId17"/>
    <p:sldId id="263" r:id="rId18"/>
    <p:sldId id="257" r:id="rId19"/>
    <p:sldId id="260" r:id="rId20"/>
    <p:sldId id="265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india-flag-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  Data Analysis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7DDB-B26A-4D38-B9E3-A246AFC7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2724-EC34-431C-8506-CA6B9BF2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7D91B-DFD4-47DB-AF03-507849C7C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93" t="51586"/>
          <a:stretch/>
        </p:blipFill>
        <p:spPr>
          <a:xfrm>
            <a:off x="1088402" y="287430"/>
            <a:ext cx="9831132" cy="59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8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EAA7-9835-40FC-A64D-C515B5DE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i="0" u="none" strike="noStrike" dirty="0">
                <a:solidFill>
                  <a:srgbClr val="E15759"/>
                </a:solidFill>
                <a:effectLst/>
                <a:latin typeface="Bahnschrift Light Condensed" panose="020B0502040204020203" pitchFamily="34" charset="0"/>
              </a:rPr>
              <a:t>Region Wise Analysis To Achieve Digital India</a:t>
            </a:r>
            <a:br>
              <a:rPr lang="en-US" sz="3200" dirty="0">
                <a:effectLst/>
                <a:latin typeface="Bahnschrift Light Condensed" panose="020B0502040204020203" pitchFamily="34" charset="0"/>
              </a:rPr>
            </a:br>
            <a:endParaRPr lang="en-IN" sz="3200" dirty="0">
              <a:latin typeface="Bahnschrift Light Condensed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D82E4-9087-44AF-BFA0-39F3AC8E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Digital platform can change in education sector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Power of technology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Electricity facility and computer facility in all government schools in India</a:t>
            </a:r>
            <a:endParaRPr lang="en-IN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0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D4ED-FE33-4132-83EA-FBD33634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813-375F-4851-B4BE-99883E7B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BCAE5-D770-47DE-AD39-1EF25F07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r="2221" b="7913"/>
          <a:stretch/>
        </p:blipFill>
        <p:spPr>
          <a:xfrm>
            <a:off x="1066880" y="328473"/>
            <a:ext cx="9603274" cy="42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3D21-B921-467C-A9FA-F33434EE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Gross Enrollment Analysis State wise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4F7A-BCA4-4727-A60A-D4718E31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Grade wise Enrolment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State wise Enrolment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Enrolment vs toilet facility</a:t>
            </a:r>
          </a:p>
          <a:p>
            <a:pPr lvl="1"/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Can toilet facility promote education?</a:t>
            </a:r>
            <a:endParaRPr lang="en-IN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4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2EE2-DB52-4461-86E0-18B9E206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FC4BF-2643-4260-B116-6DF90DB07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6" r="-421" b="-11650"/>
          <a:stretch/>
        </p:blipFill>
        <p:spPr>
          <a:xfrm>
            <a:off x="1006743" y="476045"/>
            <a:ext cx="10178513" cy="52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DF2E-C03F-4F19-BA29-481742B5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58706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i="0" u="none" strike="noStrike" dirty="0">
                <a:solidFill>
                  <a:srgbClr val="E15759"/>
                </a:solidFill>
                <a:effectLst/>
                <a:latin typeface="Tableau Light"/>
              </a:rPr>
              <a:t>Percentage of children dropout before going to upper primary grade(boys or girls)</a:t>
            </a:r>
            <a:br>
              <a:rPr lang="en-US" dirty="0">
                <a:effectLst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63E243-5F1A-47ED-8FFD-6660AA69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2" t="20209" r="3443" b="5960"/>
          <a:stretch/>
        </p:blipFill>
        <p:spPr>
          <a:xfrm>
            <a:off x="781235" y="1527468"/>
            <a:ext cx="10231545" cy="442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62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00CC-C8B5-44F8-8CE7-68C11D3C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46229"/>
            <a:ext cx="9603275" cy="15075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Conclusion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overall Percentage of basic facilities in Indian government schools </a:t>
            </a:r>
            <a:endParaRPr lang="en-IN" sz="2200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03B1A-8426-4E6B-8EE1-7B7A178E0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 t="35261" r="238" b="31872"/>
          <a:stretch/>
        </p:blipFill>
        <p:spPr>
          <a:xfrm>
            <a:off x="1451579" y="1853754"/>
            <a:ext cx="9361423" cy="3953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62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7D28-70C1-44A1-96BA-763D458D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5116-7B11-4627-9983-98E317DB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/>
                </a:solidFill>
              </a:rPr>
              <a:t>Digitalization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Enrolment vs facilities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Dropout vs facilities</a:t>
            </a:r>
            <a:endParaRPr lang="en-IN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9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4978-B3C9-4D95-8958-7AF4C8B6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868D-6B2D-4984-A78A-95B2D63D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JAI HIND!!!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00B050"/>
                </a:solidFill>
              </a:rPr>
              <a:t>THANK YOU!!!</a:t>
            </a:r>
            <a:endParaRPr lang="en-IN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19A90-416C-407D-9C83-991A97BD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25237" y="395925"/>
            <a:ext cx="4055957" cy="29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7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1B8E-A45B-4988-9CEE-BE5A794F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F66F-D77F-4571-810F-1DDE5825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195" y="2070494"/>
            <a:ext cx="11214127" cy="3760891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buNone/>
            </a:pP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Goal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–U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nderstand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analyse the indicators for improving the quality of education in India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Retention of enrolled students in schools (Grade 1 to Higher Secondary) ,digitalization possibility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–School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ropouts vs basic school facilities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00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17E2-F712-4D87-AAB8-4F0C6F13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at a glance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FD8109-3CBF-4F14-95FA-5C109F54B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19967"/>
              </p:ext>
            </p:extLst>
          </p:nvPr>
        </p:nvGraphicFramePr>
        <p:xfrm>
          <a:off x="1890374" y="1971212"/>
          <a:ext cx="8219397" cy="436182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659106">
                  <a:extLst>
                    <a:ext uri="{9D8B030D-6E8A-4147-A177-3AD203B41FA5}">
                      <a16:colId xmlns:a16="http://schemas.microsoft.com/office/drawing/2014/main" val="3196643884"/>
                    </a:ext>
                  </a:extLst>
                </a:gridCol>
                <a:gridCol w="1706517">
                  <a:extLst>
                    <a:ext uri="{9D8B030D-6E8A-4147-A177-3AD203B41FA5}">
                      <a16:colId xmlns:a16="http://schemas.microsoft.com/office/drawing/2014/main" val="437938827"/>
                    </a:ext>
                  </a:extLst>
                </a:gridCol>
                <a:gridCol w="3853774">
                  <a:extLst>
                    <a:ext uri="{9D8B030D-6E8A-4147-A177-3AD203B41FA5}">
                      <a16:colId xmlns:a16="http://schemas.microsoft.com/office/drawing/2014/main" val="3459922672"/>
                    </a:ext>
                  </a:extLst>
                </a:gridCol>
              </a:tblGrid>
              <a:tr h="257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at a glance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8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4146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Dropout Ratio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&amp; UT count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1594376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 to 2015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3041072"/>
                  </a:ext>
                </a:extLst>
              </a:tr>
              <a:tr h="540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1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Primary ,Upper Primary, Secondary and Higher Secondary(Boys and Girls)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931571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Gross-Enrolment Ratio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&amp; UT count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411623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2013to 2016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8955897"/>
                  </a:ext>
                </a:extLst>
              </a:tr>
              <a:tr h="7114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Primary ,Upper Primary, Secondary and Higher Secondary(Boys and Girls)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86573357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Facilities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242388"/>
                  </a:ext>
                </a:extLst>
              </a:tr>
              <a:tr h="502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Schools Facilities - Computer, Electricity, Water, Toilet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&amp; UT count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9732593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2013to 2016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688145"/>
                  </a:ext>
                </a:extLst>
              </a:tr>
              <a:tr h="899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School grade levels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Primary ,Upper Primary, Secondary and Higher Secondary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70138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35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49079-169C-4612-9341-63D805D96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775635"/>
            <a:ext cx="10206037" cy="557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50B76-A35D-4FED-A4E6-81C052619530}"/>
              </a:ext>
            </a:extLst>
          </p:cNvPr>
          <p:cNvSpPr txBox="1"/>
          <p:nvPr/>
        </p:nvSpPr>
        <p:spPr>
          <a:xfrm>
            <a:off x="571500" y="22115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Drop Out Analysis</a:t>
            </a:r>
          </a:p>
        </p:txBody>
      </p:sp>
    </p:spTree>
    <p:extLst>
      <p:ext uri="{BB962C8B-B14F-4D97-AF65-F5344CB8AC3E}">
        <p14:creationId xmlns:p14="http://schemas.microsoft.com/office/powerpoint/2010/main" val="390879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550B76-A35D-4FED-A4E6-81C052619530}"/>
              </a:ext>
            </a:extLst>
          </p:cNvPr>
          <p:cNvSpPr txBox="1"/>
          <p:nvPr/>
        </p:nvSpPr>
        <p:spPr>
          <a:xfrm>
            <a:off x="504825" y="2161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Water Facility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68C41-A17B-454D-ADA7-63311EB8D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84899"/>
            <a:ext cx="10125075" cy="56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550B76-A35D-4FED-A4E6-81C052619530}"/>
              </a:ext>
            </a:extLst>
          </p:cNvPr>
          <p:cNvSpPr txBox="1"/>
          <p:nvPr/>
        </p:nvSpPr>
        <p:spPr>
          <a:xfrm>
            <a:off x="552450" y="1715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Electricity Facility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A314F-4119-4F36-899C-C744FCCA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94780"/>
            <a:ext cx="10534650" cy="56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BC44-00BF-4C8B-BB50-0579C1ED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7661A-02DB-409C-BBC2-AF4C97C8F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197" b="47685"/>
          <a:stretch/>
        </p:blipFill>
        <p:spPr>
          <a:xfrm>
            <a:off x="1340530" y="248576"/>
            <a:ext cx="8726748" cy="5921405"/>
          </a:xfrm>
        </p:spPr>
      </p:pic>
    </p:spTree>
    <p:extLst>
      <p:ext uri="{BB962C8B-B14F-4D97-AF65-F5344CB8AC3E}">
        <p14:creationId xmlns:p14="http://schemas.microsoft.com/office/powerpoint/2010/main" val="154903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8DC4-D16B-43C1-A01B-6813AC6E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5B177-8454-4932-997F-571918D5E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393" b="46999"/>
          <a:stretch/>
        </p:blipFill>
        <p:spPr>
          <a:xfrm>
            <a:off x="852256" y="188741"/>
            <a:ext cx="10990555" cy="5874707"/>
          </a:xfrm>
        </p:spPr>
      </p:pic>
    </p:spTree>
    <p:extLst>
      <p:ext uri="{BB962C8B-B14F-4D97-AF65-F5344CB8AC3E}">
        <p14:creationId xmlns:p14="http://schemas.microsoft.com/office/powerpoint/2010/main" val="287136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C6EB-9BD1-4A9B-9CE0-A60A75F7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BD0E-6F3A-4A33-BDE4-D021FE90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1AB775-4BF7-4577-9FC6-4DAC3AE71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50" r="50607"/>
          <a:stretch/>
        </p:blipFill>
        <p:spPr>
          <a:xfrm>
            <a:off x="1097280" y="745724"/>
            <a:ext cx="10585734" cy="53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889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{A697F261-2064-4DF4-BA39-C08105EA3EE4}tf22712842_win32</Template>
  <TotalTime>89</TotalTime>
  <Words>237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Bahnschrift Light Condensed</vt:lpstr>
      <vt:lpstr>Bookman Old Style</vt:lpstr>
      <vt:lpstr>Calibri</vt:lpstr>
      <vt:lpstr>Franklin Gothic Book</vt:lpstr>
      <vt:lpstr>Symbol</vt:lpstr>
      <vt:lpstr>Tableau Light</vt:lpstr>
      <vt:lpstr>1_RetrospectVTI</vt:lpstr>
      <vt:lpstr>School  Data Analysis</vt:lpstr>
      <vt:lpstr>Introduction</vt:lpstr>
      <vt:lpstr>Data at a glance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 Wise Analysis To Achieve Digital India </vt:lpstr>
      <vt:lpstr>PowerPoint Presentation</vt:lpstr>
      <vt:lpstr>Gross Enrollment Analysis State wise</vt:lpstr>
      <vt:lpstr>PowerPoint Presentation</vt:lpstr>
      <vt:lpstr>Percentage of children dropout before going to upper primary grade(boys or girls) </vt:lpstr>
      <vt:lpstr>Conclusion overall Percentage of basic facilities in Indian government schools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 Data Analysis</dc:title>
  <dc:creator>Pradeep Thomas</dc:creator>
  <cp:lastModifiedBy>Abirami Sridharan</cp:lastModifiedBy>
  <cp:revision>16</cp:revision>
  <dcterms:created xsi:type="dcterms:W3CDTF">2021-03-12T11:09:08Z</dcterms:created>
  <dcterms:modified xsi:type="dcterms:W3CDTF">2021-03-22T12:10:33Z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